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regular.fntdata"/><Relationship Id="rId25" Type="http://schemas.openxmlformats.org/officeDocument/2006/relationships/slide" Target="slides/slide20.xml"/><Relationship Id="rId27" Type="http://schemas.openxmlformats.org/officeDocument/2006/relationships/font" Target="fonts/Comforta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5474e54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5474e54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ce92427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ce92427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cfda8ce5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cfda8ce5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e11e02047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e11e02047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f7e450b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f7e450b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cfda8ce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cfda8ce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cfda8ce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cfda8ce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ce92427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ce924273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cfda8ce5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cfda8ce5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c496dda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c496dda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5474e54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5474e540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5474e540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5474e540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9899b350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9899b350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c496dda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c496dda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ce92427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ce92427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ce924273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ce924273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e11e02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e11e02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c496dda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c496dda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e11e020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e11e020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drive.google.com/file/d/19GjheY-aX0ge0Teb-Efkc-ugX8tobWLd/view" TargetMode="External"/><Relationship Id="rId5"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www.omnicalculator.com/physics/capacitor-energy" TargetMode="External"/><Relationship Id="rId5" Type="http://schemas.openxmlformats.org/officeDocument/2006/relationships/hyperlink" Target="https://jumk.de/math-physics-formulary/capacity.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8.jp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jpg"/><Relationship Id="rId5" Type="http://schemas.openxmlformats.org/officeDocument/2006/relationships/hyperlink" Target="http://drive.google.com/file/d/1DMXIGxyfFSUl4MmXqITN9nU5phag5UZX/view" TargetMode="External"/><Relationship Id="rId6"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drive.google.com/file/d/19HjSvcCnHESsu6nW5rzCLcfFZoUdhW4u/view" TargetMode="Externa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490800" y="1639713"/>
            <a:ext cx="1864075" cy="1864075"/>
          </a:xfrm>
          <a:prstGeom prst="rect">
            <a:avLst/>
          </a:prstGeom>
          <a:noFill/>
          <a:ln>
            <a:noFill/>
          </a:ln>
        </p:spPr>
      </p:pic>
      <p:sp>
        <p:nvSpPr>
          <p:cNvPr id="56" name="Google Shape;56;p13"/>
          <p:cNvSpPr txBox="1"/>
          <p:nvPr/>
        </p:nvSpPr>
        <p:spPr>
          <a:xfrm>
            <a:off x="2547125" y="1106397"/>
            <a:ext cx="5719500" cy="268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FFFFFF"/>
                </a:solidFill>
                <a:latin typeface="Comfortaa"/>
                <a:ea typeface="Comfortaa"/>
                <a:cs typeface="Comfortaa"/>
                <a:sym typeface="Comfortaa"/>
              </a:rPr>
              <a:t>Alpha Prototype: </a:t>
            </a:r>
            <a:r>
              <a:rPr lang="en" sz="4300">
                <a:solidFill>
                  <a:srgbClr val="FFFFFF"/>
                </a:solidFill>
                <a:latin typeface="Comfortaa"/>
                <a:ea typeface="Comfortaa"/>
                <a:cs typeface="Comfortaa"/>
                <a:sym typeface="Comfortaa"/>
              </a:rPr>
              <a:t>Agricultural rover </a:t>
            </a:r>
            <a:endParaRPr sz="4300">
              <a:solidFill>
                <a:srgbClr val="FFFFFF"/>
              </a:solidFill>
              <a:latin typeface="Comfortaa"/>
              <a:ea typeface="Comfortaa"/>
              <a:cs typeface="Comfortaa"/>
              <a:sym typeface="Comfortaa"/>
            </a:endParaRPr>
          </a:p>
          <a:p>
            <a:pPr indent="0" lvl="0" marL="0" rtl="0" algn="ctr">
              <a:spcBef>
                <a:spcPts val="0"/>
              </a:spcBef>
              <a:spcAft>
                <a:spcPts val="0"/>
              </a:spcAft>
              <a:buNone/>
            </a:pPr>
            <a:r>
              <a:rPr lang="en" sz="2900">
                <a:solidFill>
                  <a:srgbClr val="FFFFFF"/>
                </a:solidFill>
                <a:latin typeface="Comfortaa"/>
                <a:ea typeface="Comfortaa"/>
                <a:cs typeface="Comfortaa"/>
                <a:sym typeface="Comfortaa"/>
              </a:rPr>
              <a:t>Team Charlie</a:t>
            </a:r>
            <a:r>
              <a:rPr lang="en" sz="3100">
                <a:solidFill>
                  <a:srgbClr val="FFFFFF"/>
                </a:solidFill>
                <a:latin typeface="Comfortaa"/>
                <a:ea typeface="Comfortaa"/>
                <a:cs typeface="Comfortaa"/>
                <a:sym typeface="Comfortaa"/>
              </a:rPr>
              <a:t> </a:t>
            </a:r>
            <a:endParaRPr sz="3100">
              <a:solidFill>
                <a:srgbClr val="FFFFFF"/>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800">
                <a:solidFill>
                  <a:schemeClr val="lt1"/>
                </a:solidFill>
                <a:latin typeface="Comfortaa"/>
                <a:ea typeface="Comfortaa"/>
                <a:cs typeface="Comfortaa"/>
                <a:sym typeface="Comfortaa"/>
              </a:rPr>
              <a:t>Ingmar Diaz, </a:t>
            </a:r>
            <a:r>
              <a:rPr lang="en" sz="1800">
                <a:solidFill>
                  <a:srgbClr val="FFFFFF"/>
                </a:solidFill>
                <a:latin typeface="Comfortaa"/>
                <a:ea typeface="Comfortaa"/>
                <a:cs typeface="Comfortaa"/>
                <a:sym typeface="Comfortaa"/>
              </a:rPr>
              <a:t>Aakansha Bhatt, Anshu Paudyal, Raunaq Chopra, </a:t>
            </a:r>
            <a:r>
              <a:rPr lang="en" sz="1800">
                <a:solidFill>
                  <a:schemeClr val="lt1"/>
                </a:solidFill>
                <a:latin typeface="Comfortaa"/>
                <a:ea typeface="Comfortaa"/>
                <a:cs typeface="Comfortaa"/>
                <a:sym typeface="Comfortaa"/>
              </a:rPr>
              <a:t>Michael Foster, </a:t>
            </a:r>
            <a:r>
              <a:rPr lang="en" sz="1800">
                <a:solidFill>
                  <a:srgbClr val="FFFFFF"/>
                </a:solidFill>
                <a:latin typeface="Comfortaa"/>
                <a:ea typeface="Comfortaa"/>
                <a:cs typeface="Comfortaa"/>
                <a:sym typeface="Comfortaa"/>
              </a:rPr>
              <a:t>Yang Ye</a:t>
            </a:r>
            <a:endParaRPr sz="1800">
              <a:solidFill>
                <a:srgbClr val="FFFFFF"/>
              </a:solidFill>
              <a:latin typeface="Comfortaa"/>
              <a:ea typeface="Comfortaa"/>
              <a:cs typeface="Comfortaa"/>
              <a:sym typeface="Comfortaa"/>
            </a:endParaRPr>
          </a:p>
          <a:p>
            <a:pPr indent="0" lvl="0" marL="0" rtl="0" algn="ctr">
              <a:lnSpc>
                <a:spcPct val="115000"/>
              </a:lnSpc>
              <a:spcBef>
                <a:spcPts val="0"/>
              </a:spcBef>
              <a:spcAft>
                <a:spcPts val="0"/>
              </a:spcAft>
              <a:buClr>
                <a:schemeClr val="dk1"/>
              </a:buClr>
              <a:buSzPts val="1100"/>
              <a:buFont typeface="Arial"/>
              <a:buNone/>
            </a:pPr>
            <a:r>
              <a:rPr lang="en" sz="1800">
                <a:solidFill>
                  <a:srgbClr val="FFFFFF"/>
                </a:solidFill>
                <a:latin typeface="Comfortaa"/>
                <a:ea typeface="Comfortaa"/>
                <a:cs typeface="Comfortaa"/>
                <a:sym typeface="Comfortaa"/>
              </a:rPr>
              <a:t>12th Feb 2021</a:t>
            </a:r>
            <a:endParaRPr sz="1800">
              <a:solidFill>
                <a:srgbClr val="FFFFFF"/>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0" y="0"/>
            <a:ext cx="9144000" cy="621425"/>
          </a:xfrm>
          <a:prstGeom prst="rect">
            <a:avLst/>
          </a:prstGeom>
          <a:noFill/>
          <a:ln>
            <a:noFill/>
          </a:ln>
        </p:spPr>
      </p:pic>
      <p:sp>
        <p:nvSpPr>
          <p:cNvPr id="137" name="Google Shape;137;p22"/>
          <p:cNvSpPr txBox="1"/>
          <p:nvPr/>
        </p:nvSpPr>
        <p:spPr>
          <a:xfrm>
            <a:off x="96450" y="85725"/>
            <a:ext cx="36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Speedometer </a:t>
            </a:r>
            <a:endParaRPr b="1" sz="2400">
              <a:solidFill>
                <a:srgbClr val="F1C232"/>
              </a:solidFill>
              <a:latin typeface="Comfortaa"/>
              <a:ea typeface="Comfortaa"/>
              <a:cs typeface="Comfortaa"/>
              <a:sym typeface="Comfortaa"/>
            </a:endParaRPr>
          </a:p>
        </p:txBody>
      </p:sp>
      <p:sp>
        <p:nvSpPr>
          <p:cNvPr id="138" name="Google Shape;138;p22"/>
          <p:cNvSpPr txBox="1"/>
          <p:nvPr/>
        </p:nvSpPr>
        <p:spPr>
          <a:xfrm>
            <a:off x="250575" y="1016175"/>
            <a:ext cx="3751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Using the Accelerometer, we used the area under the curve to find the speed of the body after finding the acceleration in the x, y and z directions using the formula below.</a:t>
            </a:r>
            <a:endParaRPr/>
          </a:p>
        </p:txBody>
      </p:sp>
      <p:pic>
        <p:nvPicPr>
          <p:cNvPr id="139" name="Google Shape;139;p22"/>
          <p:cNvPicPr preferRelativeResize="0"/>
          <p:nvPr/>
        </p:nvPicPr>
        <p:blipFill>
          <a:blip r:embed="rId4">
            <a:alphaModFix/>
          </a:blip>
          <a:stretch>
            <a:fillRect/>
          </a:stretch>
        </p:blipFill>
        <p:spPr>
          <a:xfrm>
            <a:off x="853013" y="2571750"/>
            <a:ext cx="2162175" cy="419100"/>
          </a:xfrm>
          <a:prstGeom prst="rect">
            <a:avLst/>
          </a:prstGeom>
          <a:noFill/>
          <a:ln>
            <a:noFill/>
          </a:ln>
        </p:spPr>
      </p:pic>
      <p:sp>
        <p:nvSpPr>
          <p:cNvPr id="140" name="Google Shape;140;p22"/>
          <p:cNvSpPr txBox="1"/>
          <p:nvPr/>
        </p:nvSpPr>
        <p:spPr>
          <a:xfrm>
            <a:off x="250575" y="3284325"/>
            <a:ext cx="3751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speedometer displays the increase in speed as we accelerate in the forward or the reverse direction, the way we expect it to work.</a:t>
            </a:r>
            <a:endParaRPr/>
          </a:p>
        </p:txBody>
      </p:sp>
      <p:sp>
        <p:nvSpPr>
          <p:cNvPr id="141" name="Google Shape;141;p22"/>
          <p:cNvSpPr txBox="1"/>
          <p:nvPr/>
        </p:nvSpPr>
        <p:spPr>
          <a:xfrm>
            <a:off x="4788550" y="1016175"/>
            <a:ext cx="4099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Since the accelerometer is not the best device to use for speed, we are planning on using a shaft encoder, to record the speed using the rotation of the wheels. The shaft encoder basically calculates the distance covered by a wheel or the amount the wheel rotates over a given time to accurately find the distance.</a:t>
            </a:r>
            <a:endParaRPr/>
          </a:p>
        </p:txBody>
      </p:sp>
      <p:pic>
        <p:nvPicPr>
          <p:cNvPr id="142" name="Google Shape;142;p22"/>
          <p:cNvPicPr preferRelativeResize="0"/>
          <p:nvPr/>
        </p:nvPicPr>
        <p:blipFill>
          <a:blip r:embed="rId5">
            <a:alphaModFix/>
          </a:blip>
          <a:stretch>
            <a:fillRect/>
          </a:stretch>
        </p:blipFill>
        <p:spPr>
          <a:xfrm>
            <a:off x="4217850" y="2990850"/>
            <a:ext cx="1952396" cy="1913925"/>
          </a:xfrm>
          <a:prstGeom prst="rect">
            <a:avLst/>
          </a:prstGeom>
          <a:noFill/>
          <a:ln>
            <a:noFill/>
          </a:ln>
        </p:spPr>
      </p:pic>
      <p:pic>
        <p:nvPicPr>
          <p:cNvPr id="143" name="Google Shape;143;p22"/>
          <p:cNvPicPr preferRelativeResize="0"/>
          <p:nvPr/>
        </p:nvPicPr>
        <p:blipFill>
          <a:blip r:embed="rId6">
            <a:alphaModFix/>
          </a:blip>
          <a:stretch>
            <a:fillRect/>
          </a:stretch>
        </p:blipFill>
        <p:spPr>
          <a:xfrm>
            <a:off x="6525821" y="2990850"/>
            <a:ext cx="2362232" cy="191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0" y="0"/>
            <a:ext cx="9144000" cy="621425"/>
          </a:xfrm>
          <a:prstGeom prst="rect">
            <a:avLst/>
          </a:prstGeom>
          <a:noFill/>
          <a:ln>
            <a:noFill/>
          </a:ln>
        </p:spPr>
      </p:pic>
      <p:sp>
        <p:nvSpPr>
          <p:cNvPr id="149" name="Google Shape;149;p23"/>
          <p:cNvSpPr txBox="1"/>
          <p:nvPr/>
        </p:nvSpPr>
        <p:spPr>
          <a:xfrm>
            <a:off x="96450" y="85725"/>
            <a:ext cx="367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OLED Display</a:t>
            </a:r>
            <a:endParaRPr b="1" sz="2400">
              <a:solidFill>
                <a:srgbClr val="F1C232"/>
              </a:solidFill>
              <a:latin typeface="Comfortaa"/>
              <a:ea typeface="Comfortaa"/>
              <a:cs typeface="Comfortaa"/>
              <a:sym typeface="Comfortaa"/>
            </a:endParaRPr>
          </a:p>
          <a:p>
            <a:pPr indent="0" lvl="0" marL="0" rtl="0" algn="l">
              <a:spcBef>
                <a:spcPts val="0"/>
              </a:spcBef>
              <a:spcAft>
                <a:spcPts val="0"/>
              </a:spcAft>
              <a:buNone/>
            </a:pPr>
            <a:r>
              <a:rPr b="1" lang="en" sz="2400">
                <a:solidFill>
                  <a:srgbClr val="F1C232"/>
                </a:solidFill>
                <a:latin typeface="Comfortaa"/>
                <a:ea typeface="Comfortaa"/>
                <a:cs typeface="Comfortaa"/>
                <a:sym typeface="Comfortaa"/>
              </a:rPr>
              <a:t> </a:t>
            </a:r>
            <a:endParaRPr b="1" sz="2400">
              <a:solidFill>
                <a:srgbClr val="F1C232"/>
              </a:solidFill>
              <a:latin typeface="Comfortaa"/>
              <a:ea typeface="Comfortaa"/>
              <a:cs typeface="Comfortaa"/>
              <a:sym typeface="Comfortaa"/>
            </a:endParaRPr>
          </a:p>
        </p:txBody>
      </p:sp>
      <p:pic>
        <p:nvPicPr>
          <p:cNvPr id="150" name="Google Shape;150;p23" title="IMG-3759.mov">
            <a:hlinkClick r:id="rId4"/>
          </p:cNvPr>
          <p:cNvPicPr preferRelativeResize="0"/>
          <p:nvPr/>
        </p:nvPicPr>
        <p:blipFill>
          <a:blip r:embed="rId5">
            <a:alphaModFix/>
          </a:blip>
          <a:stretch>
            <a:fillRect/>
          </a:stretch>
        </p:blipFill>
        <p:spPr>
          <a:xfrm>
            <a:off x="152400" y="1161525"/>
            <a:ext cx="4572000" cy="3429000"/>
          </a:xfrm>
          <a:prstGeom prst="rect">
            <a:avLst/>
          </a:prstGeom>
          <a:noFill/>
          <a:ln>
            <a:noFill/>
          </a:ln>
        </p:spPr>
      </p:pic>
      <p:sp>
        <p:nvSpPr>
          <p:cNvPr id="151" name="Google Shape;151;p23"/>
          <p:cNvSpPr txBox="1"/>
          <p:nvPr/>
        </p:nvSpPr>
        <p:spPr>
          <a:xfrm>
            <a:off x="5388450" y="1285875"/>
            <a:ext cx="3383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OLED Display SSD1306</a:t>
            </a:r>
            <a:endParaRPr/>
          </a:p>
          <a:p>
            <a:pPr indent="-317500" lvl="0" marL="457200" rtl="0" algn="l">
              <a:spcBef>
                <a:spcPts val="0"/>
              </a:spcBef>
              <a:spcAft>
                <a:spcPts val="0"/>
              </a:spcAft>
              <a:buSzPts val="1400"/>
              <a:buChar char="●"/>
            </a:pPr>
            <a:r>
              <a:rPr lang="en"/>
              <a:t>128x64 pixels</a:t>
            </a:r>
            <a:endParaRPr/>
          </a:p>
          <a:p>
            <a:pPr indent="-317500" lvl="0" marL="457200" rtl="0" algn="l">
              <a:spcBef>
                <a:spcPts val="0"/>
              </a:spcBef>
              <a:spcAft>
                <a:spcPts val="0"/>
              </a:spcAft>
              <a:buSzPts val="1400"/>
              <a:buChar char="●"/>
            </a:pPr>
            <a:r>
              <a:rPr lang="en"/>
              <a:t>3.3-5V</a:t>
            </a:r>
            <a:endParaRPr/>
          </a:p>
          <a:p>
            <a:pPr indent="-317500" lvl="0" marL="457200" rtl="0" algn="l">
              <a:spcBef>
                <a:spcPts val="0"/>
              </a:spcBef>
              <a:spcAft>
                <a:spcPts val="0"/>
              </a:spcAft>
              <a:buSzPts val="1400"/>
              <a:buChar char="●"/>
            </a:pPr>
            <a:r>
              <a:rPr lang="en"/>
              <a:t>Uses I2C Communication</a:t>
            </a:r>
            <a:endParaRPr/>
          </a:p>
          <a:p>
            <a:pPr indent="-317500" lvl="0" marL="457200" rtl="0" algn="l">
              <a:spcBef>
                <a:spcPts val="0"/>
              </a:spcBef>
              <a:spcAft>
                <a:spcPts val="0"/>
              </a:spcAft>
              <a:buSzPts val="1400"/>
              <a:buChar char="●"/>
            </a:pPr>
            <a:r>
              <a:rPr lang="en"/>
              <a:t>Future Display Implementations:</a:t>
            </a:r>
            <a:endParaRPr/>
          </a:p>
          <a:p>
            <a:pPr indent="-317500" lvl="1" marL="914400" rtl="0" algn="l">
              <a:spcBef>
                <a:spcPts val="0"/>
              </a:spcBef>
              <a:spcAft>
                <a:spcPts val="0"/>
              </a:spcAft>
              <a:buSzPts val="1400"/>
              <a:buChar char="○"/>
            </a:pPr>
            <a:r>
              <a:rPr lang="en"/>
              <a:t>Fuel </a:t>
            </a:r>
            <a:r>
              <a:rPr lang="en"/>
              <a:t>Gauge</a:t>
            </a:r>
            <a:r>
              <a:rPr lang="en"/>
              <a:t> Data</a:t>
            </a:r>
            <a:endParaRPr/>
          </a:p>
          <a:p>
            <a:pPr indent="-317500" lvl="1" marL="914400" rtl="0" algn="l">
              <a:spcBef>
                <a:spcPts val="0"/>
              </a:spcBef>
              <a:spcAft>
                <a:spcPts val="0"/>
              </a:spcAft>
              <a:buSzPts val="1400"/>
              <a:buChar char="○"/>
            </a:pPr>
            <a:r>
              <a:rPr lang="en"/>
              <a:t>Speedometer Data</a:t>
            </a:r>
            <a:endParaRPr/>
          </a:p>
          <a:p>
            <a:pPr indent="-317500" lvl="1" marL="914400" rtl="0" algn="l">
              <a:spcBef>
                <a:spcPts val="0"/>
              </a:spcBef>
              <a:spcAft>
                <a:spcPts val="0"/>
              </a:spcAft>
              <a:buSzPts val="1400"/>
              <a:buChar char="○"/>
            </a:pPr>
            <a:r>
              <a:rPr lang="en"/>
              <a:t>Temperature Data</a:t>
            </a:r>
            <a:endParaRPr/>
          </a:p>
          <a:p>
            <a:pPr indent="-317500" lvl="1" marL="914400" rtl="0" algn="l">
              <a:spcBef>
                <a:spcPts val="0"/>
              </a:spcBef>
              <a:spcAft>
                <a:spcPts val="0"/>
              </a:spcAft>
              <a:buSzPts val="1400"/>
              <a:buChar char="○"/>
            </a:pPr>
            <a:r>
              <a:rPr lang="en"/>
              <a:t>Moisture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0" y="0"/>
            <a:ext cx="9144000" cy="621425"/>
          </a:xfrm>
          <a:prstGeom prst="rect">
            <a:avLst/>
          </a:prstGeom>
          <a:noFill/>
          <a:ln>
            <a:noFill/>
          </a:ln>
        </p:spPr>
      </p:pic>
      <p:sp>
        <p:nvSpPr>
          <p:cNvPr id="157" name="Google Shape;157;p24"/>
          <p:cNvSpPr txBox="1"/>
          <p:nvPr/>
        </p:nvSpPr>
        <p:spPr>
          <a:xfrm>
            <a:off x="96450" y="85725"/>
            <a:ext cx="606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Temperature and humidity sensing</a:t>
            </a:r>
            <a:endParaRPr b="1" sz="2400">
              <a:solidFill>
                <a:srgbClr val="F1C232"/>
              </a:solidFill>
              <a:latin typeface="Comfortaa"/>
              <a:ea typeface="Comfortaa"/>
              <a:cs typeface="Comfortaa"/>
              <a:sym typeface="Comfortaa"/>
            </a:endParaRPr>
          </a:p>
        </p:txBody>
      </p:sp>
      <p:sp>
        <p:nvSpPr>
          <p:cNvPr id="158" name="Google Shape;158;p24"/>
          <p:cNvSpPr txBox="1"/>
          <p:nvPr/>
        </p:nvSpPr>
        <p:spPr>
          <a:xfrm>
            <a:off x="250575" y="1016175"/>
            <a:ext cx="3751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Since the combination of the accelerometer and </a:t>
            </a:r>
            <a:r>
              <a:rPr lang="en"/>
              <a:t>PsoC 6 is also used to measure the </a:t>
            </a:r>
            <a:r>
              <a:rPr lang="en"/>
              <a:t>current temperature, we use the device to record the temperature which would be later displayed on the OLED. </a:t>
            </a:r>
            <a:endParaRPr/>
          </a:p>
        </p:txBody>
      </p:sp>
      <p:pic>
        <p:nvPicPr>
          <p:cNvPr id="159" name="Google Shape;159;p24"/>
          <p:cNvPicPr preferRelativeResize="0"/>
          <p:nvPr/>
        </p:nvPicPr>
        <p:blipFill>
          <a:blip r:embed="rId4">
            <a:alphaModFix/>
          </a:blip>
          <a:stretch>
            <a:fillRect/>
          </a:stretch>
        </p:blipFill>
        <p:spPr>
          <a:xfrm>
            <a:off x="4439825" y="1016175"/>
            <a:ext cx="4400550" cy="3162300"/>
          </a:xfrm>
          <a:prstGeom prst="rect">
            <a:avLst/>
          </a:prstGeom>
          <a:noFill/>
          <a:ln>
            <a:noFill/>
          </a:ln>
        </p:spPr>
      </p:pic>
      <p:sp>
        <p:nvSpPr>
          <p:cNvPr id="160" name="Google Shape;160;p24"/>
          <p:cNvSpPr txBox="1"/>
          <p:nvPr/>
        </p:nvSpPr>
        <p:spPr>
          <a:xfrm>
            <a:off x="250575" y="2791000"/>
            <a:ext cx="3751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 would try to implement humidity measurements as well. However, since the accelerometer does not have an embedded humidity sensor, we would implement it using another sensor along with a soil moisture detector sensor.</a:t>
            </a:r>
            <a:endParaRPr/>
          </a:p>
        </p:txBody>
      </p:sp>
      <p:sp>
        <p:nvSpPr>
          <p:cNvPr id="161" name="Google Shape;161;p24"/>
          <p:cNvSpPr txBox="1"/>
          <p:nvPr/>
        </p:nvSpPr>
        <p:spPr>
          <a:xfrm>
            <a:off x="4439900" y="4224775"/>
            <a:ext cx="440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Figure shows an example of a completed display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0" y="0"/>
            <a:ext cx="9144000" cy="621425"/>
          </a:xfrm>
          <a:prstGeom prst="rect">
            <a:avLst/>
          </a:prstGeom>
          <a:noFill/>
          <a:ln>
            <a:noFill/>
          </a:ln>
        </p:spPr>
      </p:pic>
      <p:sp>
        <p:nvSpPr>
          <p:cNvPr id="167" name="Google Shape;167;p25"/>
          <p:cNvSpPr txBox="1"/>
          <p:nvPr/>
        </p:nvSpPr>
        <p:spPr>
          <a:xfrm>
            <a:off x="1456300" y="3989250"/>
            <a:ext cx="21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 name="Google Shape;168;p25"/>
          <p:cNvSpPr txBox="1"/>
          <p:nvPr/>
        </p:nvSpPr>
        <p:spPr>
          <a:xfrm>
            <a:off x="312600" y="902600"/>
            <a:ext cx="8518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 name="Google Shape;169;p25"/>
          <p:cNvSpPr txBox="1"/>
          <p:nvPr/>
        </p:nvSpPr>
        <p:spPr>
          <a:xfrm>
            <a:off x="0" y="56763"/>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System Flowchart </a:t>
            </a:r>
            <a:endParaRPr b="1" sz="2400">
              <a:solidFill>
                <a:srgbClr val="F1C232"/>
              </a:solidFill>
              <a:latin typeface="Comfortaa"/>
              <a:ea typeface="Comfortaa"/>
              <a:cs typeface="Comfortaa"/>
              <a:sym typeface="Comfortaa"/>
            </a:endParaRPr>
          </a:p>
        </p:txBody>
      </p:sp>
      <p:pic>
        <p:nvPicPr>
          <p:cNvPr id="170" name="Google Shape;170;p25"/>
          <p:cNvPicPr preferRelativeResize="0"/>
          <p:nvPr/>
        </p:nvPicPr>
        <p:blipFill>
          <a:blip r:embed="rId4">
            <a:alphaModFix/>
          </a:blip>
          <a:stretch>
            <a:fillRect/>
          </a:stretch>
        </p:blipFill>
        <p:spPr>
          <a:xfrm>
            <a:off x="1456300" y="688325"/>
            <a:ext cx="5508850" cy="431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0"/>
            <a:ext cx="9144000" cy="621425"/>
          </a:xfrm>
          <a:prstGeom prst="rect">
            <a:avLst/>
          </a:prstGeom>
          <a:noFill/>
          <a:ln>
            <a:noFill/>
          </a:ln>
        </p:spPr>
      </p:pic>
      <p:sp>
        <p:nvSpPr>
          <p:cNvPr id="176" name="Google Shape;176;p26"/>
          <p:cNvSpPr txBox="1"/>
          <p:nvPr/>
        </p:nvSpPr>
        <p:spPr>
          <a:xfrm>
            <a:off x="96450" y="85725"/>
            <a:ext cx="537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Altium Schematic </a:t>
            </a:r>
            <a:r>
              <a:rPr b="1" lang="en" sz="2400">
                <a:solidFill>
                  <a:srgbClr val="F1C232"/>
                </a:solidFill>
                <a:latin typeface="Comfortaa"/>
                <a:ea typeface="Comfortaa"/>
                <a:cs typeface="Comfortaa"/>
                <a:sym typeface="Comfortaa"/>
              </a:rPr>
              <a:t> </a:t>
            </a:r>
            <a:endParaRPr b="1" sz="2400">
              <a:solidFill>
                <a:srgbClr val="F1C232"/>
              </a:solidFill>
              <a:latin typeface="Comfortaa"/>
              <a:ea typeface="Comfortaa"/>
              <a:cs typeface="Comfortaa"/>
              <a:sym typeface="Comfortaa"/>
            </a:endParaRPr>
          </a:p>
        </p:txBody>
      </p:sp>
      <p:sp>
        <p:nvSpPr>
          <p:cNvPr id="177" name="Google Shape;177;p26"/>
          <p:cNvSpPr txBox="1"/>
          <p:nvPr/>
        </p:nvSpPr>
        <p:spPr>
          <a:xfrm>
            <a:off x="6169150" y="1423650"/>
            <a:ext cx="26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8" name="Google Shape;178;p26"/>
          <p:cNvPicPr preferRelativeResize="0"/>
          <p:nvPr/>
        </p:nvPicPr>
        <p:blipFill>
          <a:blip r:embed="rId4">
            <a:alphaModFix/>
          </a:blip>
          <a:stretch>
            <a:fillRect/>
          </a:stretch>
        </p:blipFill>
        <p:spPr>
          <a:xfrm>
            <a:off x="1599875" y="720400"/>
            <a:ext cx="5554625" cy="4346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0" y="0"/>
            <a:ext cx="9144000" cy="621425"/>
          </a:xfrm>
          <a:prstGeom prst="rect">
            <a:avLst/>
          </a:prstGeom>
          <a:noFill/>
          <a:ln>
            <a:noFill/>
          </a:ln>
        </p:spPr>
      </p:pic>
      <p:sp>
        <p:nvSpPr>
          <p:cNvPr id="184" name="Google Shape;184;p27"/>
          <p:cNvSpPr txBox="1"/>
          <p:nvPr/>
        </p:nvSpPr>
        <p:spPr>
          <a:xfrm>
            <a:off x="1456300" y="3989250"/>
            <a:ext cx="21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5" name="Google Shape;185;p27"/>
          <p:cNvSpPr txBox="1"/>
          <p:nvPr/>
        </p:nvSpPr>
        <p:spPr>
          <a:xfrm>
            <a:off x="312600" y="902600"/>
            <a:ext cx="85188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6" name="Google Shape;186;p27"/>
          <p:cNvSpPr txBox="1"/>
          <p:nvPr/>
        </p:nvSpPr>
        <p:spPr>
          <a:xfrm>
            <a:off x="0" y="56763"/>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Altium PCB </a:t>
            </a:r>
            <a:r>
              <a:rPr b="1" lang="en" sz="2400">
                <a:solidFill>
                  <a:srgbClr val="F1C232"/>
                </a:solidFill>
                <a:latin typeface="Comfortaa"/>
                <a:ea typeface="Comfortaa"/>
                <a:cs typeface="Comfortaa"/>
                <a:sym typeface="Comfortaa"/>
              </a:rPr>
              <a:t> </a:t>
            </a:r>
            <a:endParaRPr b="1" sz="2400">
              <a:solidFill>
                <a:srgbClr val="F1C232"/>
              </a:solidFill>
              <a:latin typeface="Comfortaa"/>
              <a:ea typeface="Comfortaa"/>
              <a:cs typeface="Comfortaa"/>
              <a:sym typeface="Comfortaa"/>
            </a:endParaRPr>
          </a:p>
        </p:txBody>
      </p:sp>
      <p:pic>
        <p:nvPicPr>
          <p:cNvPr id="187" name="Google Shape;187;p27"/>
          <p:cNvPicPr preferRelativeResize="0"/>
          <p:nvPr/>
        </p:nvPicPr>
        <p:blipFill>
          <a:blip r:embed="rId4">
            <a:alphaModFix/>
          </a:blip>
          <a:stretch>
            <a:fillRect/>
          </a:stretch>
        </p:blipFill>
        <p:spPr>
          <a:xfrm>
            <a:off x="207875" y="1112550"/>
            <a:ext cx="8728249" cy="3782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8"/>
          <p:cNvPicPr preferRelativeResize="0"/>
          <p:nvPr/>
        </p:nvPicPr>
        <p:blipFill>
          <a:blip r:embed="rId3">
            <a:alphaModFix/>
          </a:blip>
          <a:stretch>
            <a:fillRect/>
          </a:stretch>
        </p:blipFill>
        <p:spPr>
          <a:xfrm>
            <a:off x="0" y="0"/>
            <a:ext cx="9144000" cy="621425"/>
          </a:xfrm>
          <a:prstGeom prst="rect">
            <a:avLst/>
          </a:prstGeom>
          <a:noFill/>
          <a:ln>
            <a:noFill/>
          </a:ln>
        </p:spPr>
      </p:pic>
      <p:sp>
        <p:nvSpPr>
          <p:cNvPr id="193" name="Google Shape;193;p28"/>
          <p:cNvSpPr txBox="1"/>
          <p:nvPr/>
        </p:nvSpPr>
        <p:spPr>
          <a:xfrm>
            <a:off x="96450" y="85725"/>
            <a:ext cx="537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3D enclosure </a:t>
            </a:r>
            <a:endParaRPr b="1" sz="2400">
              <a:solidFill>
                <a:srgbClr val="F1C232"/>
              </a:solidFill>
              <a:latin typeface="Comfortaa"/>
              <a:ea typeface="Comfortaa"/>
              <a:cs typeface="Comfortaa"/>
              <a:sym typeface="Comfortaa"/>
            </a:endParaRPr>
          </a:p>
        </p:txBody>
      </p:sp>
      <p:pic>
        <p:nvPicPr>
          <p:cNvPr id="194" name="Google Shape;194;p28"/>
          <p:cNvPicPr preferRelativeResize="0"/>
          <p:nvPr/>
        </p:nvPicPr>
        <p:blipFill rotWithShape="1">
          <a:blip r:embed="rId4">
            <a:alphaModFix/>
          </a:blip>
          <a:srcRect b="-1615" l="21468" r="22155" t="0"/>
          <a:stretch/>
        </p:blipFill>
        <p:spPr>
          <a:xfrm>
            <a:off x="1071550" y="835100"/>
            <a:ext cx="3309672" cy="4222675"/>
          </a:xfrm>
          <a:prstGeom prst="rect">
            <a:avLst/>
          </a:prstGeom>
          <a:noFill/>
          <a:ln>
            <a:noFill/>
          </a:ln>
        </p:spPr>
      </p:pic>
      <p:pic>
        <p:nvPicPr>
          <p:cNvPr id="195" name="Google Shape;195;p28"/>
          <p:cNvPicPr preferRelativeResize="0"/>
          <p:nvPr/>
        </p:nvPicPr>
        <p:blipFill>
          <a:blip r:embed="rId5">
            <a:alphaModFix/>
          </a:blip>
          <a:stretch>
            <a:fillRect/>
          </a:stretch>
        </p:blipFill>
        <p:spPr>
          <a:xfrm>
            <a:off x="5090000" y="1784588"/>
            <a:ext cx="3515849" cy="23236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0" y="0"/>
            <a:ext cx="9144000" cy="621425"/>
          </a:xfrm>
          <a:prstGeom prst="rect">
            <a:avLst/>
          </a:prstGeom>
          <a:noFill/>
          <a:ln>
            <a:noFill/>
          </a:ln>
        </p:spPr>
      </p:pic>
      <p:sp>
        <p:nvSpPr>
          <p:cNvPr id="201" name="Google Shape;201;p29"/>
          <p:cNvSpPr txBox="1"/>
          <p:nvPr/>
        </p:nvSpPr>
        <p:spPr>
          <a:xfrm>
            <a:off x="96450" y="85725"/>
            <a:ext cx="537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3D enclosure </a:t>
            </a:r>
            <a:endParaRPr b="1" sz="2400">
              <a:solidFill>
                <a:srgbClr val="F1C232"/>
              </a:solidFill>
              <a:latin typeface="Comfortaa"/>
              <a:ea typeface="Comfortaa"/>
              <a:cs typeface="Comfortaa"/>
              <a:sym typeface="Comfortaa"/>
            </a:endParaRPr>
          </a:p>
        </p:txBody>
      </p:sp>
      <p:pic>
        <p:nvPicPr>
          <p:cNvPr id="202" name="Google Shape;202;p29"/>
          <p:cNvPicPr preferRelativeResize="0"/>
          <p:nvPr/>
        </p:nvPicPr>
        <p:blipFill rotWithShape="1">
          <a:blip r:embed="rId4">
            <a:alphaModFix/>
          </a:blip>
          <a:srcRect b="0" l="2243" r="21958" t="10602"/>
          <a:stretch/>
        </p:blipFill>
        <p:spPr>
          <a:xfrm>
            <a:off x="1454475" y="958900"/>
            <a:ext cx="5797150" cy="375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0" y="0"/>
            <a:ext cx="9144000" cy="621425"/>
          </a:xfrm>
          <a:prstGeom prst="rect">
            <a:avLst/>
          </a:prstGeom>
          <a:noFill/>
          <a:ln>
            <a:noFill/>
          </a:ln>
        </p:spPr>
      </p:pic>
      <p:sp>
        <p:nvSpPr>
          <p:cNvPr id="208" name="Google Shape;208;p30"/>
          <p:cNvSpPr txBox="1"/>
          <p:nvPr/>
        </p:nvSpPr>
        <p:spPr>
          <a:xfrm>
            <a:off x="0" y="56775"/>
            <a:ext cx="36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Budget</a:t>
            </a:r>
            <a:endParaRPr b="1" sz="2400">
              <a:solidFill>
                <a:srgbClr val="F1C232"/>
              </a:solidFill>
              <a:latin typeface="Comfortaa"/>
              <a:ea typeface="Comfortaa"/>
              <a:cs typeface="Comfortaa"/>
              <a:sym typeface="Comfortaa"/>
            </a:endParaRPr>
          </a:p>
        </p:txBody>
      </p:sp>
      <p:sp>
        <p:nvSpPr>
          <p:cNvPr id="209" name="Google Shape;209;p30"/>
          <p:cNvSpPr txBox="1"/>
          <p:nvPr/>
        </p:nvSpPr>
        <p:spPr>
          <a:xfrm>
            <a:off x="265100" y="858100"/>
            <a:ext cx="69762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chemeClr val="dk1"/>
                </a:solidFill>
              </a:rPr>
              <a:t>Rover Truck ~ $41.79</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Solar Panels ~ $12.99</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SPDT switches ~ $13.00</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10x*0.1F capacitors ~ $8.28</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Box of capacitors ~ $18.39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Shipping for Switches and cap ~ $13.39 </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Other Shipping Costs ~ $32.64</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Total Spent ~ $</a:t>
            </a:r>
            <a:r>
              <a:rPr b="1" lang="en" sz="2400">
                <a:solidFill>
                  <a:schemeClr val="dk1"/>
                </a:solidFill>
              </a:rPr>
              <a:t>184.17</a:t>
            </a:r>
            <a:endParaRPr b="1"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Current Budget Left ~ </a:t>
            </a:r>
            <a:r>
              <a:rPr lang="en" sz="2400" u="sng">
                <a:solidFill>
                  <a:schemeClr val="dk1"/>
                </a:solidFill>
              </a:rPr>
              <a:t>$315.56</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0" y="0"/>
            <a:ext cx="9144000" cy="621425"/>
          </a:xfrm>
          <a:prstGeom prst="rect">
            <a:avLst/>
          </a:prstGeom>
          <a:noFill/>
          <a:ln>
            <a:noFill/>
          </a:ln>
        </p:spPr>
      </p:pic>
      <p:sp>
        <p:nvSpPr>
          <p:cNvPr id="215" name="Google Shape;215;p31"/>
          <p:cNvSpPr txBox="1"/>
          <p:nvPr/>
        </p:nvSpPr>
        <p:spPr>
          <a:xfrm>
            <a:off x="0" y="56775"/>
            <a:ext cx="36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For Beta Prototype </a:t>
            </a:r>
            <a:endParaRPr b="1" sz="2400">
              <a:solidFill>
                <a:srgbClr val="F1C232"/>
              </a:solidFill>
              <a:latin typeface="Comfortaa"/>
              <a:ea typeface="Comfortaa"/>
              <a:cs typeface="Comfortaa"/>
              <a:sym typeface="Comfortaa"/>
            </a:endParaRPr>
          </a:p>
        </p:txBody>
      </p:sp>
      <p:sp>
        <p:nvSpPr>
          <p:cNvPr id="216" name="Google Shape;216;p31"/>
          <p:cNvSpPr txBox="1"/>
          <p:nvPr/>
        </p:nvSpPr>
        <p:spPr>
          <a:xfrm>
            <a:off x="425100" y="1938150"/>
            <a:ext cx="8293800" cy="1884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 sz="2100">
                <a:highlight>
                  <a:srgbClr val="F4CCCC"/>
                </a:highlight>
              </a:rPr>
              <a:t>Transition fuel </a:t>
            </a:r>
            <a:r>
              <a:rPr lang="en" sz="2100">
                <a:highlight>
                  <a:srgbClr val="F4CCCC"/>
                </a:highlight>
              </a:rPr>
              <a:t>gauge</a:t>
            </a:r>
            <a:r>
              <a:rPr lang="en" sz="2100">
                <a:highlight>
                  <a:srgbClr val="F4CCCC"/>
                </a:highlight>
              </a:rPr>
              <a:t> analog implementation to OLED Display</a:t>
            </a:r>
            <a:endParaRPr sz="2100">
              <a:highlight>
                <a:srgbClr val="F4CCCC"/>
              </a:highlight>
            </a:endParaRPr>
          </a:p>
          <a:p>
            <a:pPr indent="-361950" lvl="0" marL="457200" rtl="0" algn="l">
              <a:spcBef>
                <a:spcPts val="0"/>
              </a:spcBef>
              <a:spcAft>
                <a:spcPts val="0"/>
              </a:spcAft>
              <a:buSzPts val="2100"/>
              <a:buChar char="●"/>
            </a:pPr>
            <a:r>
              <a:rPr lang="en" sz="2100">
                <a:highlight>
                  <a:srgbClr val="F4CCCC"/>
                </a:highlight>
              </a:rPr>
              <a:t>Humidity and soil moisture sensing </a:t>
            </a:r>
            <a:endParaRPr sz="2100">
              <a:highlight>
                <a:srgbClr val="F4CCCC"/>
              </a:highlight>
            </a:endParaRPr>
          </a:p>
          <a:p>
            <a:pPr indent="-361950" lvl="0" marL="457200" rtl="0" algn="l">
              <a:spcBef>
                <a:spcPts val="0"/>
              </a:spcBef>
              <a:spcAft>
                <a:spcPts val="0"/>
              </a:spcAft>
              <a:buSzPts val="2100"/>
              <a:buChar char="●"/>
            </a:pPr>
            <a:r>
              <a:rPr lang="en" sz="2100">
                <a:highlight>
                  <a:srgbClr val="F4CCCC"/>
                </a:highlight>
              </a:rPr>
              <a:t>Implementation of H-bridge for the rover’s motor control </a:t>
            </a:r>
            <a:endParaRPr sz="2100">
              <a:highlight>
                <a:srgbClr val="F4CCCC"/>
              </a:highlight>
            </a:endParaRPr>
          </a:p>
          <a:p>
            <a:pPr indent="-374650" lvl="0" marL="457200" rtl="0" algn="l">
              <a:lnSpc>
                <a:spcPct val="115000"/>
              </a:lnSpc>
              <a:spcBef>
                <a:spcPts val="0"/>
              </a:spcBef>
              <a:spcAft>
                <a:spcPts val="0"/>
              </a:spcAft>
              <a:buSzPts val="2300"/>
              <a:buChar char="●"/>
            </a:pPr>
            <a:r>
              <a:rPr lang="en" sz="2100">
                <a:solidFill>
                  <a:schemeClr val="dk1"/>
                </a:solidFill>
                <a:highlight>
                  <a:srgbClr val="F4CCCC"/>
                </a:highlight>
              </a:rPr>
              <a:t>Notifying user regarding the battery conditions and location (GPS)</a:t>
            </a:r>
            <a:endParaRPr sz="2100">
              <a:solidFill>
                <a:schemeClr val="dk1"/>
              </a:solidFill>
              <a:highlight>
                <a:srgbClr val="F4CCCC"/>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621425"/>
          </a:xfrm>
          <a:prstGeom prst="rect">
            <a:avLst/>
          </a:prstGeom>
          <a:noFill/>
          <a:ln>
            <a:noFill/>
          </a:ln>
        </p:spPr>
      </p:pic>
      <p:sp>
        <p:nvSpPr>
          <p:cNvPr id="62" name="Google Shape;62;p14"/>
          <p:cNvSpPr txBox="1"/>
          <p:nvPr/>
        </p:nvSpPr>
        <p:spPr>
          <a:xfrm>
            <a:off x="96450" y="85725"/>
            <a:ext cx="36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Introduction </a:t>
            </a:r>
            <a:endParaRPr b="1" sz="2400">
              <a:solidFill>
                <a:srgbClr val="F1C232"/>
              </a:solidFill>
              <a:latin typeface="Comfortaa"/>
              <a:ea typeface="Comfortaa"/>
              <a:cs typeface="Comfortaa"/>
              <a:sym typeface="Comfortaa"/>
            </a:endParaRPr>
          </a:p>
        </p:txBody>
      </p:sp>
      <p:pic>
        <p:nvPicPr>
          <p:cNvPr id="63" name="Google Shape;63;p14"/>
          <p:cNvPicPr preferRelativeResize="0"/>
          <p:nvPr/>
        </p:nvPicPr>
        <p:blipFill>
          <a:blip r:embed="rId4">
            <a:alphaModFix/>
          </a:blip>
          <a:stretch>
            <a:fillRect/>
          </a:stretch>
        </p:blipFill>
        <p:spPr>
          <a:xfrm>
            <a:off x="96450" y="1392275"/>
            <a:ext cx="8839199" cy="308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0" y="0"/>
            <a:ext cx="9144000" cy="621425"/>
          </a:xfrm>
          <a:prstGeom prst="rect">
            <a:avLst/>
          </a:prstGeom>
          <a:noFill/>
          <a:ln>
            <a:noFill/>
          </a:ln>
        </p:spPr>
      </p:pic>
      <p:sp>
        <p:nvSpPr>
          <p:cNvPr id="222" name="Google Shape;222;p32"/>
          <p:cNvSpPr txBox="1"/>
          <p:nvPr/>
        </p:nvSpPr>
        <p:spPr>
          <a:xfrm>
            <a:off x="0" y="56775"/>
            <a:ext cx="36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Reference </a:t>
            </a:r>
            <a:endParaRPr b="1" sz="2400">
              <a:solidFill>
                <a:srgbClr val="F1C232"/>
              </a:solidFill>
              <a:latin typeface="Comfortaa"/>
              <a:ea typeface="Comfortaa"/>
              <a:cs typeface="Comfortaa"/>
              <a:sym typeface="Comfortaa"/>
            </a:endParaRPr>
          </a:p>
        </p:txBody>
      </p:sp>
      <p:sp>
        <p:nvSpPr>
          <p:cNvPr id="223" name="Google Shape;223;p32"/>
          <p:cNvSpPr txBox="1"/>
          <p:nvPr/>
        </p:nvSpPr>
        <p:spPr>
          <a:xfrm>
            <a:off x="282250" y="966300"/>
            <a:ext cx="617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rgbClr val="0097A7"/>
                </a:solidFill>
                <a:hlinkClick r:id="rId4">
                  <a:extLst>
                    <a:ext uri="{A12FA001-AC4F-418D-AE19-62706E023703}">
                      <ahyp:hlinkClr val="tx"/>
                    </a:ext>
                  </a:extLst>
                </a:hlinkClick>
              </a:rPr>
              <a:t>https://www.omnicalculator.com/physics/capacitor-energy</a:t>
            </a:r>
            <a:br>
              <a:rPr lang="en"/>
            </a:br>
            <a:r>
              <a:rPr lang="en" u="sng">
                <a:solidFill>
                  <a:srgbClr val="0097A7"/>
                </a:solidFill>
                <a:hlinkClick r:id="rId5">
                  <a:extLst>
                    <a:ext uri="{A12FA001-AC4F-418D-AE19-62706E023703}">
                      <ahyp:hlinkClr val="tx"/>
                    </a:ext>
                  </a:extLst>
                </a:hlinkClick>
              </a:rPr>
              <a:t>https://jumk.de/math-physics-formulary/capacity.php</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0" cy="621425"/>
          </a:xfrm>
          <a:prstGeom prst="rect">
            <a:avLst/>
          </a:prstGeom>
          <a:noFill/>
          <a:ln>
            <a:noFill/>
          </a:ln>
        </p:spPr>
      </p:pic>
      <p:sp>
        <p:nvSpPr>
          <p:cNvPr id="69" name="Google Shape;69;p15"/>
          <p:cNvSpPr txBox="1"/>
          <p:nvPr/>
        </p:nvSpPr>
        <p:spPr>
          <a:xfrm>
            <a:off x="96450" y="85725"/>
            <a:ext cx="36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Solar Fuel Gauge </a:t>
            </a:r>
            <a:endParaRPr b="1" sz="2400">
              <a:solidFill>
                <a:srgbClr val="F1C232"/>
              </a:solidFill>
              <a:latin typeface="Comfortaa"/>
              <a:ea typeface="Comfortaa"/>
              <a:cs typeface="Comfortaa"/>
              <a:sym typeface="Comfortaa"/>
            </a:endParaRPr>
          </a:p>
        </p:txBody>
      </p:sp>
      <p:pic>
        <p:nvPicPr>
          <p:cNvPr id="70" name="Google Shape;70;p15"/>
          <p:cNvPicPr preferRelativeResize="0"/>
          <p:nvPr/>
        </p:nvPicPr>
        <p:blipFill>
          <a:blip r:embed="rId4">
            <a:alphaModFix/>
          </a:blip>
          <a:stretch>
            <a:fillRect/>
          </a:stretch>
        </p:blipFill>
        <p:spPr>
          <a:xfrm>
            <a:off x="1781175" y="717200"/>
            <a:ext cx="5189224" cy="416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0" y="0"/>
            <a:ext cx="9144000" cy="621425"/>
          </a:xfrm>
          <a:prstGeom prst="rect">
            <a:avLst/>
          </a:prstGeom>
          <a:noFill/>
          <a:ln>
            <a:noFill/>
          </a:ln>
        </p:spPr>
      </p:pic>
      <p:sp>
        <p:nvSpPr>
          <p:cNvPr id="76" name="Google Shape;76;p16"/>
          <p:cNvSpPr txBox="1"/>
          <p:nvPr/>
        </p:nvSpPr>
        <p:spPr>
          <a:xfrm>
            <a:off x="96450" y="85725"/>
            <a:ext cx="36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Rover system</a:t>
            </a:r>
            <a:endParaRPr b="1" sz="2400">
              <a:solidFill>
                <a:srgbClr val="F1C232"/>
              </a:solidFill>
              <a:latin typeface="Comfortaa"/>
              <a:ea typeface="Comfortaa"/>
              <a:cs typeface="Comfortaa"/>
              <a:sym typeface="Comfortaa"/>
            </a:endParaRPr>
          </a:p>
        </p:txBody>
      </p:sp>
      <p:pic>
        <p:nvPicPr>
          <p:cNvPr id="77" name="Google Shape;77;p16"/>
          <p:cNvPicPr preferRelativeResize="0"/>
          <p:nvPr/>
        </p:nvPicPr>
        <p:blipFill rotWithShape="1">
          <a:blip r:embed="rId4">
            <a:alphaModFix/>
          </a:blip>
          <a:srcRect b="16892" l="13935" r="37846" t="37832"/>
          <a:stretch/>
        </p:blipFill>
        <p:spPr>
          <a:xfrm>
            <a:off x="7440325" y="766300"/>
            <a:ext cx="1403751" cy="1757427"/>
          </a:xfrm>
          <a:prstGeom prst="rect">
            <a:avLst/>
          </a:prstGeom>
          <a:noFill/>
          <a:ln>
            <a:noFill/>
          </a:ln>
        </p:spPr>
      </p:pic>
      <p:pic>
        <p:nvPicPr>
          <p:cNvPr id="78" name="Google Shape;78;p16"/>
          <p:cNvPicPr preferRelativeResize="0"/>
          <p:nvPr/>
        </p:nvPicPr>
        <p:blipFill>
          <a:blip r:embed="rId5">
            <a:alphaModFix/>
          </a:blip>
          <a:stretch>
            <a:fillRect/>
          </a:stretch>
        </p:blipFill>
        <p:spPr>
          <a:xfrm>
            <a:off x="5268763" y="724650"/>
            <a:ext cx="1868300" cy="1392125"/>
          </a:xfrm>
          <a:prstGeom prst="rect">
            <a:avLst/>
          </a:prstGeom>
          <a:noFill/>
          <a:ln>
            <a:noFill/>
          </a:ln>
        </p:spPr>
      </p:pic>
      <p:pic>
        <p:nvPicPr>
          <p:cNvPr id="79" name="Google Shape;79;p16"/>
          <p:cNvPicPr preferRelativeResize="0"/>
          <p:nvPr/>
        </p:nvPicPr>
        <p:blipFill>
          <a:blip r:embed="rId6">
            <a:alphaModFix/>
          </a:blip>
          <a:stretch>
            <a:fillRect/>
          </a:stretch>
        </p:blipFill>
        <p:spPr>
          <a:xfrm>
            <a:off x="96450" y="926950"/>
            <a:ext cx="5160574" cy="3691257"/>
          </a:xfrm>
          <a:prstGeom prst="rect">
            <a:avLst/>
          </a:prstGeom>
          <a:noFill/>
          <a:ln>
            <a:noFill/>
          </a:ln>
        </p:spPr>
      </p:pic>
      <p:pic>
        <p:nvPicPr>
          <p:cNvPr id="80" name="Google Shape;80;p16"/>
          <p:cNvPicPr preferRelativeResize="0"/>
          <p:nvPr/>
        </p:nvPicPr>
        <p:blipFill>
          <a:blip r:embed="rId7">
            <a:alphaModFix/>
          </a:blip>
          <a:stretch>
            <a:fillRect/>
          </a:stretch>
        </p:blipFill>
        <p:spPr>
          <a:xfrm>
            <a:off x="7059625" y="3151950"/>
            <a:ext cx="1916425" cy="1392125"/>
          </a:xfrm>
          <a:prstGeom prst="rect">
            <a:avLst/>
          </a:prstGeom>
          <a:noFill/>
          <a:ln>
            <a:noFill/>
          </a:ln>
        </p:spPr>
      </p:pic>
      <p:pic>
        <p:nvPicPr>
          <p:cNvPr id="81" name="Google Shape;81;p16"/>
          <p:cNvPicPr preferRelativeResize="0"/>
          <p:nvPr/>
        </p:nvPicPr>
        <p:blipFill>
          <a:blip r:embed="rId8">
            <a:alphaModFix/>
          </a:blip>
          <a:stretch>
            <a:fillRect/>
          </a:stretch>
        </p:blipFill>
        <p:spPr>
          <a:xfrm>
            <a:off x="5347912" y="2796037"/>
            <a:ext cx="1577975" cy="2103950"/>
          </a:xfrm>
          <a:prstGeom prst="rect">
            <a:avLst/>
          </a:prstGeom>
          <a:noFill/>
          <a:ln>
            <a:noFill/>
          </a:ln>
        </p:spPr>
      </p:pic>
      <p:sp>
        <p:nvSpPr>
          <p:cNvPr id="82" name="Google Shape;82;p16"/>
          <p:cNvSpPr txBox="1"/>
          <p:nvPr/>
        </p:nvSpPr>
        <p:spPr>
          <a:xfrm>
            <a:off x="1674075" y="4618200"/>
            <a:ext cx="22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Rough schematics </a:t>
            </a:r>
            <a:endParaRPr b="1"/>
          </a:p>
        </p:txBody>
      </p:sp>
      <p:sp>
        <p:nvSpPr>
          <p:cNvPr id="83" name="Google Shape;83;p16"/>
          <p:cNvSpPr txBox="1"/>
          <p:nvPr/>
        </p:nvSpPr>
        <p:spPr>
          <a:xfrm>
            <a:off x="5657488" y="4544075"/>
            <a:ext cx="95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Rover </a:t>
            </a:r>
            <a:endParaRPr b="1" sz="1600"/>
          </a:p>
        </p:txBody>
      </p:sp>
      <p:sp>
        <p:nvSpPr>
          <p:cNvPr id="84" name="Google Shape;84;p16"/>
          <p:cNvSpPr txBox="1"/>
          <p:nvPr/>
        </p:nvSpPr>
        <p:spPr>
          <a:xfrm>
            <a:off x="7440350" y="4559525"/>
            <a:ext cx="14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Solar Panel </a:t>
            </a:r>
            <a:endParaRPr b="1"/>
          </a:p>
        </p:txBody>
      </p:sp>
      <p:sp>
        <p:nvSpPr>
          <p:cNvPr id="85" name="Google Shape;85;p16"/>
          <p:cNvSpPr txBox="1"/>
          <p:nvPr/>
        </p:nvSpPr>
        <p:spPr>
          <a:xfrm>
            <a:off x="5584638" y="2116775"/>
            <a:ext cx="14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500F </a:t>
            </a:r>
            <a:endParaRPr b="1"/>
          </a:p>
        </p:txBody>
      </p:sp>
      <p:sp>
        <p:nvSpPr>
          <p:cNvPr id="86" name="Google Shape;86;p16"/>
          <p:cNvSpPr txBox="1"/>
          <p:nvPr/>
        </p:nvSpPr>
        <p:spPr>
          <a:xfrm>
            <a:off x="7308450" y="2530038"/>
            <a:ext cx="176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H-bridge &amp; voltage regulator</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0" y="0"/>
            <a:ext cx="9144000" cy="621425"/>
          </a:xfrm>
          <a:prstGeom prst="rect">
            <a:avLst/>
          </a:prstGeom>
          <a:noFill/>
          <a:ln>
            <a:noFill/>
          </a:ln>
        </p:spPr>
      </p:pic>
      <p:pic>
        <p:nvPicPr>
          <p:cNvPr id="92" name="Google Shape;92;p17"/>
          <p:cNvPicPr preferRelativeResize="0"/>
          <p:nvPr/>
        </p:nvPicPr>
        <p:blipFill rotWithShape="1">
          <a:blip r:embed="rId4">
            <a:alphaModFix/>
          </a:blip>
          <a:srcRect b="16351" l="0" r="0" t="13620"/>
          <a:stretch/>
        </p:blipFill>
        <p:spPr>
          <a:xfrm>
            <a:off x="3972300" y="676775"/>
            <a:ext cx="3507776" cy="3275351"/>
          </a:xfrm>
          <a:prstGeom prst="rect">
            <a:avLst/>
          </a:prstGeom>
          <a:noFill/>
          <a:ln>
            <a:noFill/>
          </a:ln>
        </p:spPr>
      </p:pic>
      <p:sp>
        <p:nvSpPr>
          <p:cNvPr id="93" name="Google Shape;93;p17"/>
          <p:cNvSpPr txBox="1"/>
          <p:nvPr/>
        </p:nvSpPr>
        <p:spPr>
          <a:xfrm>
            <a:off x="196875" y="3809075"/>
            <a:ext cx="2905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Capacitor: </a:t>
            </a:r>
            <a:r>
              <a:rPr lang="en" sz="1800"/>
              <a:t>18mF </a:t>
            </a:r>
            <a:endParaRPr sz="1800"/>
          </a:p>
          <a:p>
            <a:pPr indent="0" lvl="0" marL="0" rtl="0" algn="l">
              <a:spcBef>
                <a:spcPts val="0"/>
              </a:spcBef>
              <a:spcAft>
                <a:spcPts val="0"/>
              </a:spcAft>
              <a:buNone/>
            </a:pPr>
            <a:r>
              <a:rPr lang="en" sz="1800"/>
              <a:t>Run time: 0.39 sec </a:t>
            </a:r>
            <a:endParaRPr sz="1800"/>
          </a:p>
          <a:p>
            <a:pPr indent="0" lvl="0" marL="0" rtl="0" algn="l">
              <a:spcBef>
                <a:spcPts val="0"/>
              </a:spcBef>
              <a:spcAft>
                <a:spcPts val="0"/>
              </a:spcAft>
              <a:buNone/>
            </a:pPr>
            <a:r>
              <a:t/>
            </a:r>
            <a:endParaRPr sz="1800"/>
          </a:p>
        </p:txBody>
      </p:sp>
      <p:sp>
        <p:nvSpPr>
          <p:cNvPr id="94" name="Google Shape;94;p17"/>
          <p:cNvSpPr txBox="1"/>
          <p:nvPr/>
        </p:nvSpPr>
        <p:spPr>
          <a:xfrm>
            <a:off x="4278175" y="4086125"/>
            <a:ext cx="399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Capacitor: 1F </a:t>
            </a:r>
            <a:endParaRPr sz="1800"/>
          </a:p>
          <a:p>
            <a:pPr indent="0" lvl="0" marL="0" rtl="0" algn="l">
              <a:spcBef>
                <a:spcPts val="0"/>
              </a:spcBef>
              <a:spcAft>
                <a:spcPts val="0"/>
              </a:spcAft>
              <a:buNone/>
            </a:pPr>
            <a:r>
              <a:rPr lang="en" sz="1800"/>
              <a:t>r</a:t>
            </a:r>
            <a:r>
              <a:rPr lang="en" sz="1800"/>
              <a:t>un time: 12 sec (just one motor)</a:t>
            </a:r>
            <a:endParaRPr sz="1800"/>
          </a:p>
        </p:txBody>
      </p:sp>
      <p:pic>
        <p:nvPicPr>
          <p:cNvPr id="95" name="Google Shape;95;p17"/>
          <p:cNvPicPr preferRelativeResize="0"/>
          <p:nvPr/>
        </p:nvPicPr>
        <p:blipFill>
          <a:blip r:embed="rId5">
            <a:alphaModFix/>
          </a:blip>
          <a:stretch>
            <a:fillRect/>
          </a:stretch>
        </p:blipFill>
        <p:spPr>
          <a:xfrm>
            <a:off x="196876" y="676775"/>
            <a:ext cx="2905837" cy="2940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0" y="0"/>
            <a:ext cx="9144000" cy="621425"/>
          </a:xfrm>
          <a:prstGeom prst="rect">
            <a:avLst/>
          </a:prstGeom>
          <a:noFill/>
          <a:ln>
            <a:noFill/>
          </a:ln>
        </p:spPr>
      </p:pic>
      <p:sp>
        <p:nvSpPr>
          <p:cNvPr id="101" name="Google Shape;101;p18"/>
          <p:cNvSpPr txBox="1"/>
          <p:nvPr/>
        </p:nvSpPr>
        <p:spPr>
          <a:xfrm>
            <a:off x="96450" y="85725"/>
            <a:ext cx="36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Power Analysis </a:t>
            </a:r>
            <a:endParaRPr b="1" sz="2400">
              <a:solidFill>
                <a:srgbClr val="F1C232"/>
              </a:solidFill>
              <a:latin typeface="Comfortaa"/>
              <a:ea typeface="Comfortaa"/>
              <a:cs typeface="Comfortaa"/>
              <a:sym typeface="Comfortaa"/>
            </a:endParaRPr>
          </a:p>
        </p:txBody>
      </p:sp>
      <p:pic>
        <p:nvPicPr>
          <p:cNvPr id="102" name="Google Shape;102;p18"/>
          <p:cNvPicPr preferRelativeResize="0"/>
          <p:nvPr/>
        </p:nvPicPr>
        <p:blipFill rotWithShape="1">
          <a:blip r:embed="rId4">
            <a:alphaModFix/>
          </a:blip>
          <a:srcRect b="23855" l="6276" r="11783" t="4633"/>
          <a:stretch/>
        </p:blipFill>
        <p:spPr>
          <a:xfrm>
            <a:off x="96450" y="764250"/>
            <a:ext cx="3493700" cy="2050125"/>
          </a:xfrm>
          <a:prstGeom prst="rect">
            <a:avLst/>
          </a:prstGeom>
          <a:noFill/>
          <a:ln>
            <a:noFill/>
          </a:ln>
        </p:spPr>
      </p:pic>
      <p:pic>
        <p:nvPicPr>
          <p:cNvPr id="103" name="Google Shape;103;p18"/>
          <p:cNvPicPr preferRelativeResize="0"/>
          <p:nvPr/>
        </p:nvPicPr>
        <p:blipFill>
          <a:blip r:embed="rId5">
            <a:alphaModFix/>
          </a:blip>
          <a:stretch>
            <a:fillRect/>
          </a:stretch>
        </p:blipFill>
        <p:spPr>
          <a:xfrm>
            <a:off x="229900" y="2678525"/>
            <a:ext cx="3053550" cy="2186000"/>
          </a:xfrm>
          <a:prstGeom prst="rect">
            <a:avLst/>
          </a:prstGeom>
          <a:noFill/>
          <a:ln>
            <a:noFill/>
          </a:ln>
        </p:spPr>
      </p:pic>
      <p:sp>
        <p:nvSpPr>
          <p:cNvPr id="104" name="Google Shape;104;p18"/>
          <p:cNvSpPr txBox="1"/>
          <p:nvPr/>
        </p:nvSpPr>
        <p:spPr>
          <a:xfrm>
            <a:off x="3771750" y="764250"/>
            <a:ext cx="2451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22222"/>
                </a:solidFill>
                <a:highlight>
                  <a:schemeClr val="lt1"/>
                </a:highlight>
              </a:rPr>
              <a:t>Rechargeable battery</a:t>
            </a:r>
            <a:endParaRPr b="1" sz="1700">
              <a:solidFill>
                <a:srgbClr val="222222"/>
              </a:solidFill>
              <a:highlight>
                <a:schemeClr val="lt1"/>
              </a:highlight>
            </a:endParaRPr>
          </a:p>
          <a:p>
            <a:pPr indent="0" lvl="0" marL="0" rtl="0" algn="l">
              <a:spcBef>
                <a:spcPts val="0"/>
              </a:spcBef>
              <a:spcAft>
                <a:spcPts val="0"/>
              </a:spcAft>
              <a:buNone/>
            </a:pPr>
            <a:r>
              <a:rPr lang="en" sz="1700">
                <a:solidFill>
                  <a:srgbClr val="222222"/>
                </a:solidFill>
                <a:highlight>
                  <a:schemeClr val="lt1"/>
                </a:highlight>
              </a:rPr>
              <a:t>3.7V</a:t>
            </a:r>
            <a:endParaRPr sz="1700">
              <a:solidFill>
                <a:srgbClr val="222222"/>
              </a:solidFill>
              <a:highlight>
                <a:schemeClr val="lt1"/>
              </a:highlight>
            </a:endParaRPr>
          </a:p>
          <a:p>
            <a:pPr indent="0" lvl="0" marL="0" rtl="0" algn="l">
              <a:spcBef>
                <a:spcPts val="0"/>
              </a:spcBef>
              <a:spcAft>
                <a:spcPts val="0"/>
              </a:spcAft>
              <a:buNone/>
            </a:pPr>
            <a:r>
              <a:rPr lang="en" sz="1700">
                <a:solidFill>
                  <a:srgbClr val="222222"/>
                </a:solidFill>
                <a:highlight>
                  <a:schemeClr val="lt1"/>
                </a:highlight>
              </a:rPr>
              <a:t>capacity of 400mAh </a:t>
            </a:r>
            <a:endParaRPr sz="1700">
              <a:solidFill>
                <a:srgbClr val="222222"/>
              </a:solidFill>
              <a:highlight>
                <a:schemeClr val="lt1"/>
              </a:highlight>
            </a:endParaRPr>
          </a:p>
          <a:p>
            <a:pPr indent="0" lvl="0" marL="0" rtl="0" algn="l">
              <a:spcBef>
                <a:spcPts val="0"/>
              </a:spcBef>
              <a:spcAft>
                <a:spcPts val="0"/>
              </a:spcAft>
              <a:buNone/>
            </a:pPr>
            <a:r>
              <a:rPr lang="en" sz="1700">
                <a:solidFill>
                  <a:srgbClr val="222222"/>
                </a:solidFill>
                <a:highlight>
                  <a:schemeClr val="lt1"/>
                </a:highlight>
              </a:rPr>
              <a:t>energy stored is 1.48kJ</a:t>
            </a:r>
            <a:endParaRPr sz="1700">
              <a:solidFill>
                <a:srgbClr val="222222"/>
              </a:solidFill>
              <a:highlight>
                <a:schemeClr val="lt1"/>
              </a:highlight>
            </a:endParaRPr>
          </a:p>
          <a:p>
            <a:pPr indent="0" lvl="0" marL="0" rtl="0" algn="l">
              <a:spcBef>
                <a:spcPts val="0"/>
              </a:spcBef>
              <a:spcAft>
                <a:spcPts val="0"/>
              </a:spcAft>
              <a:buNone/>
            </a:pPr>
            <a:r>
              <a:t/>
            </a:r>
            <a:endParaRPr>
              <a:solidFill>
                <a:srgbClr val="222222"/>
              </a:solidFill>
              <a:highlight>
                <a:schemeClr val="lt1"/>
              </a:highlight>
            </a:endParaRPr>
          </a:p>
          <a:p>
            <a:pPr indent="0" lvl="0" marL="0" rtl="0" algn="l">
              <a:spcBef>
                <a:spcPts val="0"/>
              </a:spcBef>
              <a:spcAft>
                <a:spcPts val="0"/>
              </a:spcAft>
              <a:buNone/>
            </a:pPr>
            <a:r>
              <a:t/>
            </a:r>
            <a:endParaRPr>
              <a:solidFill>
                <a:schemeClr val="dk1"/>
              </a:solidFill>
            </a:endParaRPr>
          </a:p>
        </p:txBody>
      </p:sp>
      <p:sp>
        <p:nvSpPr>
          <p:cNvPr id="105" name="Google Shape;105;p18"/>
          <p:cNvSpPr txBox="1"/>
          <p:nvPr/>
        </p:nvSpPr>
        <p:spPr>
          <a:xfrm>
            <a:off x="6404650" y="641100"/>
            <a:ext cx="2564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600">
                <a:solidFill>
                  <a:srgbClr val="222222"/>
                </a:solidFill>
                <a:highlight>
                  <a:schemeClr val="lt1"/>
                </a:highlight>
              </a:rPr>
              <a:t>Capacitor</a:t>
            </a:r>
            <a:r>
              <a:rPr lang="en" sz="1600">
                <a:solidFill>
                  <a:srgbClr val="222222"/>
                </a:solidFill>
                <a:highlight>
                  <a:schemeClr val="lt1"/>
                </a:highlight>
              </a:rPr>
              <a:t> </a:t>
            </a:r>
            <a:endParaRPr sz="16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22222"/>
                </a:solidFill>
                <a:highlight>
                  <a:schemeClr val="lt1"/>
                </a:highlight>
              </a:rPr>
              <a:t>1F</a:t>
            </a:r>
            <a:endParaRPr sz="16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22222"/>
                </a:solidFill>
                <a:highlight>
                  <a:schemeClr val="lt1"/>
                </a:highlight>
              </a:rPr>
              <a:t>voltage rating: 5.5V</a:t>
            </a:r>
            <a:endParaRPr sz="16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22222"/>
                </a:solidFill>
                <a:highlight>
                  <a:schemeClr val="lt1"/>
                </a:highlight>
              </a:rPr>
              <a:t>charge stored = 5.5C</a:t>
            </a:r>
            <a:endParaRPr sz="16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22222"/>
                </a:solidFill>
                <a:highlight>
                  <a:schemeClr val="lt1"/>
                </a:highlight>
              </a:rPr>
              <a:t>stored energy = 0.015125 kJ</a:t>
            </a:r>
            <a:endParaRPr sz="1600">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rPr lang="en" sz="1600">
                <a:solidFill>
                  <a:srgbClr val="222222"/>
                </a:solidFill>
                <a:highlight>
                  <a:schemeClr val="lt1"/>
                </a:highlight>
              </a:rPr>
              <a:t>capacity of only 2.7mAh</a:t>
            </a:r>
            <a:endParaRPr sz="1600"/>
          </a:p>
        </p:txBody>
      </p:sp>
      <p:sp>
        <p:nvSpPr>
          <p:cNvPr id="106" name="Google Shape;106;p18"/>
          <p:cNvSpPr txBox="1"/>
          <p:nvPr/>
        </p:nvSpPr>
        <p:spPr>
          <a:xfrm>
            <a:off x="3978350" y="2945400"/>
            <a:ext cx="4889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22222"/>
                </a:solidFill>
                <a:highlight>
                  <a:schemeClr val="lt1"/>
                </a:highlight>
              </a:rPr>
              <a:t>Conclusion</a:t>
            </a:r>
            <a:r>
              <a:rPr lang="en" sz="1800">
                <a:solidFill>
                  <a:srgbClr val="222222"/>
                </a:solidFill>
                <a:highlight>
                  <a:schemeClr val="lt1"/>
                </a:highlight>
              </a:rPr>
              <a:t>: No issue with H-bridge </a:t>
            </a:r>
            <a:endParaRPr sz="1800">
              <a:solidFill>
                <a:srgbClr val="222222"/>
              </a:solidFill>
              <a:highlight>
                <a:schemeClr val="lt1"/>
              </a:highlight>
            </a:endParaRPr>
          </a:p>
          <a:p>
            <a:pPr indent="0" lvl="0" marL="0" rtl="0" algn="l">
              <a:spcBef>
                <a:spcPts val="0"/>
              </a:spcBef>
              <a:spcAft>
                <a:spcPts val="0"/>
              </a:spcAft>
              <a:buNone/>
            </a:pPr>
            <a:r>
              <a:rPr lang="en" sz="1800">
                <a:solidFill>
                  <a:srgbClr val="222222"/>
                </a:solidFill>
                <a:highlight>
                  <a:schemeClr val="lt1"/>
                </a:highlight>
              </a:rPr>
              <a:t>If we get two 350F caps with Voltage rating 2.7 each, put them in series which gives voltage of 5.4 and capacitance of 175F. The energy stored will be 2.55 kJ and the capacity will be 472.49 mAh. Which is pretty close to the battery that came with the rover.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0" y="0"/>
            <a:ext cx="9144000" cy="621425"/>
          </a:xfrm>
          <a:prstGeom prst="rect">
            <a:avLst/>
          </a:prstGeom>
          <a:noFill/>
          <a:ln>
            <a:noFill/>
          </a:ln>
        </p:spPr>
      </p:pic>
      <p:sp>
        <p:nvSpPr>
          <p:cNvPr id="112" name="Google Shape;112;p19"/>
          <p:cNvSpPr txBox="1"/>
          <p:nvPr/>
        </p:nvSpPr>
        <p:spPr>
          <a:xfrm>
            <a:off x="102600" y="67325"/>
            <a:ext cx="893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Status display system for Capacitors </a:t>
            </a:r>
            <a:r>
              <a:rPr b="1" lang="en" sz="2400">
                <a:solidFill>
                  <a:srgbClr val="F1C232"/>
                </a:solidFill>
                <a:latin typeface="Comfortaa"/>
                <a:ea typeface="Comfortaa"/>
                <a:cs typeface="Comfortaa"/>
                <a:sym typeface="Comfortaa"/>
              </a:rPr>
              <a:t> </a:t>
            </a:r>
            <a:endParaRPr b="1" sz="2400">
              <a:solidFill>
                <a:srgbClr val="F1C232"/>
              </a:solidFill>
              <a:latin typeface="Comfortaa"/>
              <a:ea typeface="Comfortaa"/>
              <a:cs typeface="Comfortaa"/>
              <a:sym typeface="Comfortaa"/>
            </a:endParaRPr>
          </a:p>
        </p:txBody>
      </p:sp>
      <p:pic>
        <p:nvPicPr>
          <p:cNvPr id="113" name="Google Shape;113;p19"/>
          <p:cNvPicPr preferRelativeResize="0"/>
          <p:nvPr/>
        </p:nvPicPr>
        <p:blipFill>
          <a:blip r:embed="rId4">
            <a:alphaModFix/>
          </a:blip>
          <a:stretch>
            <a:fillRect/>
          </a:stretch>
        </p:blipFill>
        <p:spPr>
          <a:xfrm>
            <a:off x="0" y="792250"/>
            <a:ext cx="4419599" cy="1788666"/>
          </a:xfrm>
          <a:prstGeom prst="rect">
            <a:avLst/>
          </a:prstGeom>
          <a:noFill/>
          <a:ln>
            <a:noFill/>
          </a:ln>
        </p:spPr>
      </p:pic>
      <p:pic>
        <p:nvPicPr>
          <p:cNvPr id="114" name="Google Shape;114;p19" title="D06C0249-.3gp">
            <a:hlinkClick r:id="rId5"/>
          </p:cNvPr>
          <p:cNvPicPr preferRelativeResize="0"/>
          <p:nvPr/>
        </p:nvPicPr>
        <p:blipFill>
          <a:blip r:embed="rId6">
            <a:alphaModFix/>
          </a:blip>
          <a:stretch>
            <a:fillRect/>
          </a:stretch>
        </p:blipFill>
        <p:spPr>
          <a:xfrm>
            <a:off x="4396375" y="792240"/>
            <a:ext cx="4638975" cy="3795525"/>
          </a:xfrm>
          <a:prstGeom prst="rect">
            <a:avLst/>
          </a:prstGeom>
          <a:noFill/>
          <a:ln>
            <a:noFill/>
          </a:ln>
        </p:spPr>
      </p:pic>
      <p:sp>
        <p:nvSpPr>
          <p:cNvPr id="115" name="Google Shape;115;p19"/>
          <p:cNvSpPr txBox="1"/>
          <p:nvPr/>
        </p:nvSpPr>
        <p:spPr>
          <a:xfrm>
            <a:off x="-6150" y="2583275"/>
            <a:ext cx="4419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Above is the schematic for this simple voltage circuit</a:t>
            </a:r>
            <a:endParaRPr/>
          </a:p>
          <a:p>
            <a:pPr indent="0" lvl="0" marL="0" rtl="0" algn="l">
              <a:spcBef>
                <a:spcPts val="0"/>
              </a:spcBef>
              <a:spcAft>
                <a:spcPts val="0"/>
              </a:spcAft>
              <a:buNone/>
            </a:pPr>
            <a:r>
              <a:rPr lang="en"/>
              <a:t>w</a:t>
            </a:r>
            <a:r>
              <a:rPr lang="en"/>
              <a:t>hich sets off certain LEDs depending on the voltage driven through it. The video resolution is bad, but you can still make out the different color LEDs.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 LED ~ 0-1V</a:t>
            </a:r>
            <a:endParaRPr/>
          </a:p>
          <a:p>
            <a:pPr indent="0" lvl="0" marL="0" rtl="0" algn="l">
              <a:spcBef>
                <a:spcPts val="0"/>
              </a:spcBef>
              <a:spcAft>
                <a:spcPts val="0"/>
              </a:spcAft>
              <a:buNone/>
            </a:pPr>
            <a:r>
              <a:rPr lang="en"/>
              <a:t>-Yellow LEDs ~ 1-3V</a:t>
            </a:r>
            <a:endParaRPr/>
          </a:p>
          <a:p>
            <a:pPr indent="0" lvl="0" marL="0" rtl="0" algn="l">
              <a:spcBef>
                <a:spcPts val="0"/>
              </a:spcBef>
              <a:spcAft>
                <a:spcPts val="0"/>
              </a:spcAft>
              <a:buNone/>
            </a:pPr>
            <a:r>
              <a:rPr lang="en"/>
              <a:t>-Green LED ~ 3-4V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0" y="0"/>
            <a:ext cx="9144000" cy="621425"/>
          </a:xfrm>
          <a:prstGeom prst="rect">
            <a:avLst/>
          </a:prstGeom>
          <a:noFill/>
          <a:ln>
            <a:noFill/>
          </a:ln>
        </p:spPr>
      </p:pic>
      <p:sp>
        <p:nvSpPr>
          <p:cNvPr id="121" name="Google Shape;121;p20"/>
          <p:cNvSpPr txBox="1"/>
          <p:nvPr/>
        </p:nvSpPr>
        <p:spPr>
          <a:xfrm>
            <a:off x="96450" y="85725"/>
            <a:ext cx="867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1C232"/>
                </a:solidFill>
                <a:latin typeface="Comfortaa"/>
                <a:ea typeface="Comfortaa"/>
                <a:cs typeface="Comfortaa"/>
                <a:sym typeface="Comfortaa"/>
              </a:rPr>
              <a:t>Video Transmission &amp; Receiver with RGB Display </a:t>
            </a:r>
            <a:endParaRPr b="1" sz="2400">
              <a:solidFill>
                <a:srgbClr val="F1C232"/>
              </a:solidFill>
              <a:latin typeface="Comfortaa"/>
              <a:ea typeface="Comfortaa"/>
              <a:cs typeface="Comfortaa"/>
              <a:sym typeface="Comfortaa"/>
            </a:endParaRPr>
          </a:p>
        </p:txBody>
      </p:sp>
      <p:sp>
        <p:nvSpPr>
          <p:cNvPr id="122" name="Google Shape;122;p20"/>
          <p:cNvSpPr txBox="1"/>
          <p:nvPr/>
        </p:nvSpPr>
        <p:spPr>
          <a:xfrm>
            <a:off x="217275" y="839275"/>
            <a:ext cx="7851600" cy="4032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1000"/>
              </a:spcBef>
              <a:spcAft>
                <a:spcPts val="0"/>
              </a:spcAft>
              <a:buNone/>
            </a:pPr>
            <a:r>
              <a:rPr b="1" lang="en">
                <a:solidFill>
                  <a:schemeClr val="dk1"/>
                </a:solidFill>
                <a:latin typeface="Comfortaa"/>
                <a:ea typeface="Comfortaa"/>
                <a:cs typeface="Comfortaa"/>
                <a:sym typeface="Comfortaa"/>
              </a:rPr>
              <a:t>The video captured by the camera can be transmitted by a transmitter to an AV signal receiver. Then AV video signal will be processed and connected to a RGB screen for display. </a:t>
            </a:r>
            <a:endParaRPr b="1">
              <a:solidFill>
                <a:schemeClr val="dk1"/>
              </a:solidFill>
              <a:latin typeface="Comfortaa"/>
              <a:ea typeface="Comfortaa"/>
              <a:cs typeface="Comfortaa"/>
              <a:sym typeface="Comfortaa"/>
            </a:endParaRPr>
          </a:p>
          <a:p>
            <a:pPr indent="0" lvl="0" marL="0" rtl="0" algn="l">
              <a:lnSpc>
                <a:spcPct val="200000"/>
              </a:lnSpc>
              <a:spcBef>
                <a:spcPts val="1000"/>
              </a:spcBef>
              <a:spcAft>
                <a:spcPts val="0"/>
              </a:spcAft>
              <a:buNone/>
            </a:pPr>
            <a:r>
              <a:rPr b="1" lang="en">
                <a:solidFill>
                  <a:schemeClr val="dk1"/>
                </a:solidFill>
                <a:latin typeface="Comfortaa"/>
                <a:ea typeface="Comfortaa"/>
                <a:cs typeface="Comfortaa"/>
                <a:sym typeface="Comfortaa"/>
              </a:rPr>
              <a:t>The Transmitter used is the TS835.</a:t>
            </a:r>
            <a:endParaRPr b="1">
              <a:solidFill>
                <a:schemeClr val="dk1"/>
              </a:solidFill>
              <a:latin typeface="Comfortaa"/>
              <a:ea typeface="Comfortaa"/>
              <a:cs typeface="Comfortaa"/>
              <a:sym typeface="Comfortaa"/>
            </a:endParaRPr>
          </a:p>
          <a:p>
            <a:pPr indent="0" lvl="0" marL="0" rtl="0" algn="l">
              <a:lnSpc>
                <a:spcPct val="200000"/>
              </a:lnSpc>
              <a:spcBef>
                <a:spcPts val="1000"/>
              </a:spcBef>
              <a:spcAft>
                <a:spcPts val="0"/>
              </a:spcAft>
              <a:buNone/>
            </a:pPr>
            <a:r>
              <a:rPr b="1" lang="en">
                <a:solidFill>
                  <a:schemeClr val="dk1"/>
                </a:solidFill>
                <a:latin typeface="Comfortaa"/>
                <a:ea typeface="Comfortaa"/>
                <a:cs typeface="Comfortaa"/>
                <a:sym typeface="Comfortaa"/>
              </a:rPr>
              <a:t>The Receiver used is the RC832.</a:t>
            </a:r>
            <a:endParaRPr b="1">
              <a:solidFill>
                <a:schemeClr val="dk1"/>
              </a:solidFill>
              <a:latin typeface="Comfortaa"/>
              <a:ea typeface="Comfortaa"/>
              <a:cs typeface="Comfortaa"/>
              <a:sym typeface="Comfortaa"/>
            </a:endParaRPr>
          </a:p>
          <a:p>
            <a:pPr indent="0" lvl="0" marL="0" rtl="0" algn="l">
              <a:lnSpc>
                <a:spcPct val="200000"/>
              </a:lnSpc>
              <a:spcBef>
                <a:spcPts val="1000"/>
              </a:spcBef>
              <a:spcAft>
                <a:spcPts val="0"/>
              </a:spcAft>
              <a:buNone/>
            </a:pPr>
            <a:r>
              <a:rPr b="1" lang="en">
                <a:solidFill>
                  <a:schemeClr val="dk1"/>
                </a:solidFill>
                <a:latin typeface="Comfortaa"/>
                <a:ea typeface="Comfortaa"/>
                <a:cs typeface="Comfortaa"/>
                <a:sym typeface="Comfortaa"/>
              </a:rPr>
              <a:t>The display used is a RGB signal display screen.</a:t>
            </a:r>
            <a:endParaRPr b="1">
              <a:solidFill>
                <a:schemeClr val="dk1"/>
              </a:solidFill>
              <a:latin typeface="Comfortaa"/>
              <a:ea typeface="Comfortaa"/>
              <a:cs typeface="Comfortaa"/>
              <a:sym typeface="Comfortaa"/>
            </a:endParaRPr>
          </a:p>
          <a:p>
            <a:pPr indent="0" lvl="0" marL="0" rtl="0" algn="l">
              <a:lnSpc>
                <a:spcPct val="200000"/>
              </a:lnSpc>
              <a:spcBef>
                <a:spcPts val="1000"/>
              </a:spcBef>
              <a:spcAft>
                <a:spcPts val="0"/>
              </a:spcAft>
              <a:buClr>
                <a:schemeClr val="dk1"/>
              </a:buClr>
              <a:buSzPts val="1100"/>
              <a:buFont typeface="Arial"/>
              <a:buNone/>
            </a:pPr>
            <a:r>
              <a:rPr b="1" lang="en">
                <a:solidFill>
                  <a:schemeClr val="dk1"/>
                </a:solidFill>
                <a:latin typeface="Comfortaa"/>
                <a:ea typeface="Comfortaa"/>
                <a:cs typeface="Comfortaa"/>
                <a:sym typeface="Comfortaa"/>
              </a:rPr>
              <a:t>The Camera used  is ZMR250.</a:t>
            </a:r>
            <a:endParaRPr b="1">
              <a:solidFill>
                <a:schemeClr val="dk1"/>
              </a:solidFill>
              <a:latin typeface="Comfortaa"/>
              <a:ea typeface="Comfortaa"/>
              <a:cs typeface="Comfortaa"/>
              <a:sym typeface="Comfortaa"/>
            </a:endParaRPr>
          </a:p>
          <a:p>
            <a:pPr indent="0" lvl="0" marL="0" rtl="0" algn="l">
              <a:spcBef>
                <a:spcPts val="800"/>
              </a:spcBef>
              <a:spcAft>
                <a:spcPts val="0"/>
              </a:spcAft>
              <a:buNone/>
            </a:pPr>
            <a:r>
              <a:t/>
            </a:r>
            <a:endParaRPr>
              <a:solidFill>
                <a:schemeClr val="dk1"/>
              </a:solidFill>
              <a:latin typeface="Times New Roman"/>
              <a:ea typeface="Times New Roman"/>
              <a:cs typeface="Times New Roman"/>
              <a:sym typeface="Times New Roman"/>
            </a:endParaRPr>
          </a:p>
        </p:txBody>
      </p:sp>
      <p:pic>
        <p:nvPicPr>
          <p:cNvPr id="123" name="Google Shape;123;p20"/>
          <p:cNvPicPr preferRelativeResize="0"/>
          <p:nvPr/>
        </p:nvPicPr>
        <p:blipFill>
          <a:blip r:embed="rId4">
            <a:alphaModFix/>
          </a:blip>
          <a:stretch>
            <a:fillRect/>
          </a:stretch>
        </p:blipFill>
        <p:spPr>
          <a:xfrm>
            <a:off x="3853425" y="1725675"/>
            <a:ext cx="1589376" cy="1589376"/>
          </a:xfrm>
          <a:prstGeom prst="rect">
            <a:avLst/>
          </a:prstGeom>
          <a:noFill/>
          <a:ln>
            <a:noFill/>
          </a:ln>
        </p:spPr>
      </p:pic>
      <p:pic>
        <p:nvPicPr>
          <p:cNvPr id="124" name="Google Shape;124;p20"/>
          <p:cNvPicPr preferRelativeResize="0"/>
          <p:nvPr/>
        </p:nvPicPr>
        <p:blipFill>
          <a:blip r:embed="rId5">
            <a:alphaModFix/>
          </a:blip>
          <a:stretch>
            <a:fillRect/>
          </a:stretch>
        </p:blipFill>
        <p:spPr>
          <a:xfrm>
            <a:off x="5697299" y="1780138"/>
            <a:ext cx="1781800" cy="1480450"/>
          </a:xfrm>
          <a:prstGeom prst="rect">
            <a:avLst/>
          </a:prstGeom>
          <a:noFill/>
          <a:ln>
            <a:noFill/>
          </a:ln>
        </p:spPr>
      </p:pic>
      <p:pic>
        <p:nvPicPr>
          <p:cNvPr id="125" name="Google Shape;125;p20"/>
          <p:cNvPicPr preferRelativeResize="0"/>
          <p:nvPr/>
        </p:nvPicPr>
        <p:blipFill>
          <a:blip r:embed="rId6">
            <a:alphaModFix/>
          </a:blip>
          <a:stretch>
            <a:fillRect/>
          </a:stretch>
        </p:blipFill>
        <p:spPr>
          <a:xfrm>
            <a:off x="4947042" y="3486553"/>
            <a:ext cx="1781800" cy="1278173"/>
          </a:xfrm>
          <a:prstGeom prst="rect">
            <a:avLst/>
          </a:prstGeom>
          <a:noFill/>
          <a:ln>
            <a:noFill/>
          </a:ln>
        </p:spPr>
      </p:pic>
      <p:pic>
        <p:nvPicPr>
          <p:cNvPr id="126" name="Google Shape;126;p20"/>
          <p:cNvPicPr preferRelativeResize="0"/>
          <p:nvPr/>
        </p:nvPicPr>
        <p:blipFill>
          <a:blip r:embed="rId7">
            <a:alphaModFix/>
          </a:blip>
          <a:stretch>
            <a:fillRect/>
          </a:stretch>
        </p:blipFill>
        <p:spPr>
          <a:xfrm>
            <a:off x="6940075" y="3315049"/>
            <a:ext cx="1278176" cy="1278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title="video transmission -1.mp4">
            <a:hlinkClick r:id="rId3"/>
          </p:cNvPr>
          <p:cNvPicPr preferRelativeResize="0"/>
          <p:nvPr/>
        </p:nvPicPr>
        <p:blipFill>
          <a:blip r:embed="rId4">
            <a:alphaModFix/>
          </a:blip>
          <a:stretch>
            <a:fillRect/>
          </a:stretch>
        </p:blipFill>
        <p:spPr>
          <a:xfrm>
            <a:off x="700874" y="124187"/>
            <a:ext cx="8205663" cy="466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